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9" r:id="rId2"/>
    <p:sldId id="268" r:id="rId3"/>
    <p:sldId id="260" r:id="rId4"/>
    <p:sldId id="261" r:id="rId5"/>
    <p:sldId id="269" r:id="rId6"/>
    <p:sldId id="263" r:id="rId7"/>
    <p:sldId id="264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78" autoAdjust="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Численность льготников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5.3957178963740714E-2"/>
          <c:y val="0.14911257559993321"/>
          <c:w val="0.45715283853407218"/>
          <c:h val="0.831245195773805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федеральные льготники - 752</c:v>
                </c:pt>
                <c:pt idx="1">
                  <c:v>областные льготники 3095</c:v>
                </c:pt>
                <c:pt idx="4">
                  <c:v>получатели детского пособия -643</c:v>
                </c:pt>
                <c:pt idx="5">
                  <c:v>Доплата к пенсии - 806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725</c:v>
                </c:pt>
                <c:pt idx="1">
                  <c:v>3095</c:v>
                </c:pt>
                <c:pt idx="4">
                  <c:v>643</c:v>
                </c:pt>
                <c:pt idx="5">
                  <c:v>806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9438806260328725"/>
          <c:y val="0.34001603636618338"/>
          <c:w val="0.35622922134733159"/>
          <c:h val="0.5841276210167869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60FF0D-A1CD-4042-AB84-BD9D93365977}" type="doc">
      <dgm:prSet loTypeId="urn:microsoft.com/office/officeart/2005/8/layout/h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FDBB578-040C-4D24-85BD-C245AB6A6DD8}">
      <dgm:prSet phldrT="[Текст]" custT="1"/>
      <dgm:spPr/>
      <dgm:t>
        <a:bodyPr/>
        <a:lstStyle/>
        <a:p>
          <a:r>
            <a:rPr lang="ru-RU" sz="2000" b="1" dirty="0" smtClean="0"/>
            <a:t>Управление </a:t>
          </a:r>
        </a:p>
        <a:p>
          <a:r>
            <a:rPr lang="ru-RU" sz="2000" b="1" dirty="0" smtClean="0"/>
            <a:t>Кадровый состав: специалистов - 16 человек</a:t>
          </a:r>
        </a:p>
        <a:p>
          <a:r>
            <a:rPr lang="ru-RU" sz="2000" b="1" dirty="0" smtClean="0"/>
            <a:t>тех.персонал - 4 человека</a:t>
          </a:r>
          <a:endParaRPr lang="ru-RU" sz="2000" b="1" dirty="0"/>
        </a:p>
      </dgm:t>
    </dgm:pt>
    <dgm:pt modelId="{CC716472-A3FF-4BBC-8B90-5096386899C4}" type="parTrans" cxnId="{8A3514E6-C36F-43B6-A5AB-F79BF5D17C1A}">
      <dgm:prSet/>
      <dgm:spPr/>
      <dgm:t>
        <a:bodyPr/>
        <a:lstStyle/>
        <a:p>
          <a:endParaRPr lang="ru-RU"/>
        </a:p>
      </dgm:t>
    </dgm:pt>
    <dgm:pt modelId="{7270476E-35C6-4089-842D-DEE165CE7342}" type="sibTrans" cxnId="{8A3514E6-C36F-43B6-A5AB-F79BF5D17C1A}">
      <dgm:prSet/>
      <dgm:spPr/>
      <dgm:t>
        <a:bodyPr/>
        <a:lstStyle/>
        <a:p>
          <a:endParaRPr lang="ru-RU"/>
        </a:p>
      </dgm:t>
    </dgm:pt>
    <dgm:pt modelId="{BA78D39E-DB7F-43B7-8C4E-E65B96EB6910}">
      <dgm:prSet phldrT="[Текст]" custT="1"/>
      <dgm:spPr/>
      <dgm:t>
        <a:bodyPr/>
        <a:lstStyle/>
        <a:p>
          <a:r>
            <a:rPr lang="ru-RU" sz="1600" b="1" dirty="0" smtClean="0"/>
            <a:t>Отделение социального обслуживания на дому граждан пожилого возраста и инвалидов</a:t>
          </a:r>
        </a:p>
        <a:p>
          <a:r>
            <a:rPr lang="ru-RU" sz="2000" b="1" dirty="0" smtClean="0"/>
            <a:t> </a:t>
          </a:r>
        </a:p>
        <a:p>
          <a:r>
            <a:rPr lang="ru-RU" sz="2000" b="1" dirty="0" smtClean="0"/>
            <a:t>Кадровый состав – </a:t>
          </a:r>
          <a:r>
            <a:rPr lang="ru-RU" sz="2000" b="1" dirty="0" smtClean="0"/>
            <a:t>15  </a:t>
          </a:r>
          <a:r>
            <a:rPr lang="ru-RU" sz="2000" b="1" dirty="0" smtClean="0"/>
            <a:t>человек</a:t>
          </a:r>
          <a:endParaRPr lang="ru-RU" sz="2000" b="1" dirty="0"/>
        </a:p>
      </dgm:t>
    </dgm:pt>
    <dgm:pt modelId="{A115A15F-8AFB-4FFE-83A1-05C57DA43411}" type="parTrans" cxnId="{E3C9A945-D7A0-414D-9386-E1E988502D53}">
      <dgm:prSet/>
      <dgm:spPr/>
      <dgm:t>
        <a:bodyPr/>
        <a:lstStyle/>
        <a:p>
          <a:endParaRPr lang="ru-RU"/>
        </a:p>
      </dgm:t>
    </dgm:pt>
    <dgm:pt modelId="{83E8D319-CD6E-474E-9195-A1B3C189A64D}" type="sibTrans" cxnId="{E3C9A945-D7A0-414D-9386-E1E988502D53}">
      <dgm:prSet/>
      <dgm:spPr/>
      <dgm:t>
        <a:bodyPr/>
        <a:lstStyle/>
        <a:p>
          <a:endParaRPr lang="ru-RU"/>
        </a:p>
      </dgm:t>
    </dgm:pt>
    <dgm:pt modelId="{7DD2D3D3-AB63-48C0-AAD1-4408A2E5B1C8}">
      <dgm:prSet phldrT="[Текст]" custT="1"/>
      <dgm:spPr/>
      <dgm:t>
        <a:bodyPr/>
        <a:lstStyle/>
        <a:p>
          <a:r>
            <a:rPr lang="ru-RU" sz="2000" b="1" dirty="0" smtClean="0"/>
            <a:t>Служба «Мобильная бригада»</a:t>
          </a:r>
        </a:p>
        <a:p>
          <a:r>
            <a:rPr lang="ru-RU" sz="2000" b="1" dirty="0" smtClean="0"/>
            <a:t> </a:t>
          </a:r>
        </a:p>
        <a:p>
          <a:r>
            <a:rPr lang="ru-RU" sz="2000" b="1" dirty="0" smtClean="0"/>
            <a:t>Кадровый состав – 3 человека</a:t>
          </a:r>
          <a:endParaRPr lang="ru-RU" sz="2000" b="1" dirty="0"/>
        </a:p>
      </dgm:t>
    </dgm:pt>
    <dgm:pt modelId="{13732692-E313-4B14-8E67-10B246E32EBB}" type="parTrans" cxnId="{CE59DC10-09B9-4AC7-8AA0-32D13CA495B6}">
      <dgm:prSet/>
      <dgm:spPr/>
      <dgm:t>
        <a:bodyPr/>
        <a:lstStyle/>
        <a:p>
          <a:endParaRPr lang="ru-RU"/>
        </a:p>
      </dgm:t>
    </dgm:pt>
    <dgm:pt modelId="{96EAFA8A-B40C-45D8-9660-742A9BEC04A6}" type="sibTrans" cxnId="{CE59DC10-09B9-4AC7-8AA0-32D13CA495B6}">
      <dgm:prSet/>
      <dgm:spPr/>
      <dgm:t>
        <a:bodyPr/>
        <a:lstStyle/>
        <a:p>
          <a:endParaRPr lang="ru-RU"/>
        </a:p>
      </dgm:t>
    </dgm:pt>
    <dgm:pt modelId="{A387B286-B1D5-4CE8-8064-71FA244B5224}" type="pres">
      <dgm:prSet presAssocID="{2060FF0D-A1CD-4042-AB84-BD9D933659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41F1D5-81D0-4650-B43B-30ACD8273730}" type="pres">
      <dgm:prSet presAssocID="{0FDBB578-040C-4D24-85BD-C245AB6A6DD8}" presName="node" presStyleLbl="node1" presStyleIdx="0" presStyleCnt="3" custLinFactNeighborX="5725" custLinFactNeighborY="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DD262-0064-4D03-93E5-E83270FD441B}" type="pres">
      <dgm:prSet presAssocID="{7270476E-35C6-4089-842D-DEE165CE7342}" presName="sibTrans" presStyleCnt="0"/>
      <dgm:spPr/>
      <dgm:t>
        <a:bodyPr/>
        <a:lstStyle/>
        <a:p>
          <a:endParaRPr lang="ru-RU"/>
        </a:p>
      </dgm:t>
    </dgm:pt>
    <dgm:pt modelId="{B31FCF05-B7A1-4366-96C7-B57305D718A2}" type="pres">
      <dgm:prSet presAssocID="{BA78D39E-DB7F-43B7-8C4E-E65B96EB691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367A2-64A9-453C-9ED7-FE7A919DF529}" type="pres">
      <dgm:prSet presAssocID="{83E8D319-CD6E-474E-9195-A1B3C189A64D}" presName="sibTrans" presStyleCnt="0"/>
      <dgm:spPr/>
      <dgm:t>
        <a:bodyPr/>
        <a:lstStyle/>
        <a:p>
          <a:endParaRPr lang="ru-RU"/>
        </a:p>
      </dgm:t>
    </dgm:pt>
    <dgm:pt modelId="{8815FAAA-9AEE-4044-A4DF-D453FAFBDF3C}" type="pres">
      <dgm:prSet presAssocID="{7DD2D3D3-AB63-48C0-AAD1-4408A2E5B1C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59DC10-09B9-4AC7-8AA0-32D13CA495B6}" srcId="{2060FF0D-A1CD-4042-AB84-BD9D93365977}" destId="{7DD2D3D3-AB63-48C0-AAD1-4408A2E5B1C8}" srcOrd="2" destOrd="0" parTransId="{13732692-E313-4B14-8E67-10B246E32EBB}" sibTransId="{96EAFA8A-B40C-45D8-9660-742A9BEC04A6}"/>
    <dgm:cxn modelId="{CB412BE0-6F19-4C87-94DB-312E3C5B38B8}" type="presOf" srcId="{7DD2D3D3-AB63-48C0-AAD1-4408A2E5B1C8}" destId="{8815FAAA-9AEE-4044-A4DF-D453FAFBDF3C}" srcOrd="0" destOrd="0" presId="urn:microsoft.com/office/officeart/2005/8/layout/hList6"/>
    <dgm:cxn modelId="{E986D844-0BC2-4CB6-8FBB-86EA5FD55DC1}" type="presOf" srcId="{2060FF0D-A1CD-4042-AB84-BD9D93365977}" destId="{A387B286-B1D5-4CE8-8064-71FA244B5224}" srcOrd="0" destOrd="0" presId="urn:microsoft.com/office/officeart/2005/8/layout/hList6"/>
    <dgm:cxn modelId="{E3C9A945-D7A0-414D-9386-E1E988502D53}" srcId="{2060FF0D-A1CD-4042-AB84-BD9D93365977}" destId="{BA78D39E-DB7F-43B7-8C4E-E65B96EB6910}" srcOrd="1" destOrd="0" parTransId="{A115A15F-8AFB-4FFE-83A1-05C57DA43411}" sibTransId="{83E8D319-CD6E-474E-9195-A1B3C189A64D}"/>
    <dgm:cxn modelId="{8A3514E6-C36F-43B6-A5AB-F79BF5D17C1A}" srcId="{2060FF0D-A1CD-4042-AB84-BD9D93365977}" destId="{0FDBB578-040C-4D24-85BD-C245AB6A6DD8}" srcOrd="0" destOrd="0" parTransId="{CC716472-A3FF-4BBC-8B90-5096386899C4}" sibTransId="{7270476E-35C6-4089-842D-DEE165CE7342}"/>
    <dgm:cxn modelId="{F98CB4B4-B660-4314-9F5C-75E24B932826}" type="presOf" srcId="{0FDBB578-040C-4D24-85BD-C245AB6A6DD8}" destId="{7D41F1D5-81D0-4650-B43B-30ACD8273730}" srcOrd="0" destOrd="0" presId="urn:microsoft.com/office/officeart/2005/8/layout/hList6"/>
    <dgm:cxn modelId="{BC7A9A7D-1EBF-4EA8-B055-3AA81119C2E1}" type="presOf" srcId="{BA78D39E-DB7F-43B7-8C4E-E65B96EB6910}" destId="{B31FCF05-B7A1-4366-96C7-B57305D718A2}" srcOrd="0" destOrd="0" presId="urn:microsoft.com/office/officeart/2005/8/layout/hList6"/>
    <dgm:cxn modelId="{3BBC697E-6808-49B1-A602-0CF2A0CBFE90}" type="presParOf" srcId="{A387B286-B1D5-4CE8-8064-71FA244B5224}" destId="{7D41F1D5-81D0-4650-B43B-30ACD8273730}" srcOrd="0" destOrd="0" presId="urn:microsoft.com/office/officeart/2005/8/layout/hList6"/>
    <dgm:cxn modelId="{871B6073-D38B-4823-9F0F-379DCBF6C6F5}" type="presParOf" srcId="{A387B286-B1D5-4CE8-8064-71FA244B5224}" destId="{98FDD262-0064-4D03-93E5-E83270FD441B}" srcOrd="1" destOrd="0" presId="urn:microsoft.com/office/officeart/2005/8/layout/hList6"/>
    <dgm:cxn modelId="{8BE556AA-52B4-42BA-A259-A663DDC9349C}" type="presParOf" srcId="{A387B286-B1D5-4CE8-8064-71FA244B5224}" destId="{B31FCF05-B7A1-4366-96C7-B57305D718A2}" srcOrd="2" destOrd="0" presId="urn:microsoft.com/office/officeart/2005/8/layout/hList6"/>
    <dgm:cxn modelId="{94AA7E69-15B7-4541-8E34-CFC902ED3CDA}" type="presParOf" srcId="{A387B286-B1D5-4CE8-8064-71FA244B5224}" destId="{D39367A2-64A9-453C-9ED7-FE7A919DF529}" srcOrd="3" destOrd="0" presId="urn:microsoft.com/office/officeart/2005/8/layout/hList6"/>
    <dgm:cxn modelId="{65A9CD47-6843-46A5-A4B3-6B7300ED6B60}" type="presParOf" srcId="{A387B286-B1D5-4CE8-8064-71FA244B5224}" destId="{8815FAAA-9AEE-4044-A4DF-D453FAFBDF3C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41F1D5-81D0-4650-B43B-30ACD8273730}">
      <dsp:nvSpPr>
        <dsp:cNvPr id="0" name=""/>
        <dsp:cNvSpPr/>
      </dsp:nvSpPr>
      <dsp:spPr>
        <a:xfrm rot="16200000">
          <a:off x="-944795" y="957014"/>
          <a:ext cx="4525963" cy="2611933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Управление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Кадровый состав: специалистов - 16 человек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тех.персонал - 4 человека</a:t>
          </a:r>
          <a:endParaRPr lang="ru-RU" sz="2000" b="1" kern="1200" dirty="0"/>
        </a:p>
      </dsp:txBody>
      <dsp:txXfrm rot="16200000">
        <a:off x="-944795" y="957014"/>
        <a:ext cx="4525963" cy="2611933"/>
      </dsp:txXfrm>
    </dsp:sp>
    <dsp:sp modelId="{B31FCF05-B7A1-4366-96C7-B57305D718A2}">
      <dsp:nvSpPr>
        <dsp:cNvPr id="0" name=""/>
        <dsp:cNvSpPr/>
      </dsp:nvSpPr>
      <dsp:spPr>
        <a:xfrm rot="16200000">
          <a:off x="1851818" y="957014"/>
          <a:ext cx="4525963" cy="2611933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Отделение социального обслуживания на дому граждан пожилого возраста и инвалидов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Кадровый состав – 11  человек</a:t>
          </a:r>
          <a:endParaRPr lang="ru-RU" sz="2000" b="1" kern="1200" dirty="0"/>
        </a:p>
      </dsp:txBody>
      <dsp:txXfrm rot="16200000">
        <a:off x="1851818" y="957014"/>
        <a:ext cx="4525963" cy="2611933"/>
      </dsp:txXfrm>
    </dsp:sp>
    <dsp:sp modelId="{8815FAAA-9AEE-4044-A4DF-D453FAFBDF3C}">
      <dsp:nvSpPr>
        <dsp:cNvPr id="0" name=""/>
        <dsp:cNvSpPr/>
      </dsp:nvSpPr>
      <dsp:spPr>
        <a:xfrm rot="16200000">
          <a:off x="4659647" y="957014"/>
          <a:ext cx="4525963" cy="2611933"/>
        </a:xfrm>
        <a:prstGeom prst="flowChartManualOperati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Служба «Мобильная бригада»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Кадровый состав – 3 человека</a:t>
          </a:r>
          <a:endParaRPr lang="ru-RU" sz="2000" b="1" kern="1200" dirty="0"/>
        </a:p>
      </dsp:txBody>
      <dsp:txXfrm rot="16200000">
        <a:off x="4659647" y="957014"/>
        <a:ext cx="4525963" cy="2611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6AA6D-6DF9-4007-B5E5-21D436EDC94C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BC03F-371B-4DC2-B27F-7B475981E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419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26539"/>
            <a:ext cx="7272808" cy="54789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 в </a:t>
            </a:r>
            <a:r>
              <a:rPr lang="ru-RU" sz="3200" b="1" dirty="0" smtClean="0">
                <a:solidFill>
                  <a:schemeClr val="bg1"/>
                </a:solidFill>
              </a:rPr>
              <a:t>2023 </a:t>
            </a:r>
            <a:r>
              <a:rPr lang="ru-RU" sz="3200" b="1" dirty="0" smtClean="0">
                <a:solidFill>
                  <a:schemeClr val="bg1"/>
                </a:solidFill>
              </a:rPr>
              <a:t>г.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711223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749026"/>
            <a:ext cx="7272808" cy="369332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Всего работников </a:t>
            </a:r>
            <a:r>
              <a:rPr lang="ru-RU" dirty="0" smtClean="0">
                <a:solidFill>
                  <a:schemeClr val="bg1"/>
                </a:solidFill>
              </a:rPr>
              <a:t>38 </a:t>
            </a:r>
            <a:r>
              <a:rPr lang="ru-RU" dirty="0" smtClean="0">
                <a:solidFill>
                  <a:schemeClr val="bg1"/>
                </a:solidFill>
              </a:rPr>
              <a:t>человека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38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355160" cy="432048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749026"/>
            <a:ext cx="7344816" cy="400110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Численность граждан, состоящих на учете -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4121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ел.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26539"/>
            <a:ext cx="7272808" cy="54789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749026"/>
            <a:ext cx="7272808" cy="400110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Исполнение бюджета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за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2023год</a:t>
            </a:r>
            <a:endParaRPr lang="ru-RU" sz="2000" dirty="0">
              <a:solidFill>
                <a:prstClr val="black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07247023"/>
              </p:ext>
            </p:extLst>
          </p:nvPr>
        </p:nvGraphicFramePr>
        <p:xfrm>
          <a:off x="899592" y="1484783"/>
          <a:ext cx="7992888" cy="2530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852"/>
                <a:gridCol w="1654596"/>
                <a:gridCol w="2016224"/>
                <a:gridCol w="1944216"/>
              </a:tblGrid>
              <a:tr h="1995993"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err="1" smtClean="0"/>
                        <a:t>Софинансирование</a:t>
                      </a:r>
                      <a:r>
                        <a:rPr lang="ru-RU" sz="1900" b="1" dirty="0" smtClean="0"/>
                        <a:t>   </a:t>
                      </a:r>
                      <a:r>
                        <a:rPr lang="ru-RU" sz="1900" b="1" dirty="0" err="1" smtClean="0"/>
                        <a:t>федельные</a:t>
                      </a:r>
                      <a:r>
                        <a:rPr lang="ru-RU" sz="1900" b="1" dirty="0" smtClean="0"/>
                        <a:t>/областные</a:t>
                      </a:r>
                      <a:endParaRPr lang="ru-RU" sz="1900" b="1" dirty="0" smtClean="0"/>
                    </a:p>
                    <a:p>
                      <a:pPr algn="ctr"/>
                      <a:r>
                        <a:rPr lang="ru-RU" sz="1900" b="1" dirty="0" smtClean="0"/>
                        <a:t>2023 </a:t>
                      </a:r>
                      <a:r>
                        <a:rPr lang="ru-RU" sz="1900" b="1" dirty="0" smtClean="0"/>
                        <a:t>год </a:t>
                      </a:r>
                    </a:p>
                    <a:p>
                      <a:pPr algn="ctr"/>
                      <a:r>
                        <a:rPr lang="ru-RU" sz="1900" b="1" dirty="0" smtClean="0"/>
                        <a:t>(млн.руб.)</a:t>
                      </a:r>
                    </a:p>
                    <a:p>
                      <a:pPr algn="ctr"/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/>
                        <a:t>Средства федерального  бюджета </a:t>
                      </a:r>
                    </a:p>
                    <a:p>
                      <a:pPr algn="ctr"/>
                      <a:r>
                        <a:rPr lang="ru-RU" sz="1900" b="1" dirty="0" smtClean="0"/>
                        <a:t>(млн. руб.)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/>
                        <a:t>Средства  областного бюджета </a:t>
                      </a:r>
                    </a:p>
                    <a:p>
                      <a:pPr algn="ctr"/>
                      <a:r>
                        <a:rPr lang="ru-RU" sz="1900" b="1" dirty="0" smtClean="0"/>
                        <a:t>(млн. руб.)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/>
                        <a:t>Собственные</a:t>
                      </a:r>
                    </a:p>
                    <a:p>
                      <a:pPr algn="ctr"/>
                      <a:r>
                        <a:rPr lang="ru-RU" sz="1900" b="1" dirty="0" smtClean="0"/>
                        <a:t>(млн. руб.)</a:t>
                      </a:r>
                    </a:p>
                    <a:p>
                      <a:pPr algn="ctr"/>
                      <a:endParaRPr lang="ru-RU" sz="1900" b="1" dirty="0"/>
                    </a:p>
                  </a:txBody>
                  <a:tcPr/>
                </a:tc>
              </a:tr>
              <a:tr h="411872"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/>
                        <a:t>83,0/17,7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/>
                        <a:t>92,5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/>
                        <a:t>114,1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b="1" dirty="0" smtClean="0"/>
                        <a:t> </a:t>
                      </a:r>
                      <a:r>
                        <a:rPr lang="ru-RU" sz="1900" b="1" dirty="0" smtClean="0"/>
                        <a:t>29,6</a:t>
                      </a:r>
                      <a:endParaRPr lang="ru-RU" sz="19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9805587"/>
              </p:ext>
            </p:extLst>
          </p:nvPr>
        </p:nvGraphicFramePr>
        <p:xfrm>
          <a:off x="611560" y="4365105"/>
          <a:ext cx="8136904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Среднемесячная заработная плата </a:t>
                      </a:r>
                      <a:endParaRPr lang="ru-RU" sz="2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 работников управления – </a:t>
                      </a:r>
                      <a:r>
                        <a:rPr lang="ru-RU" sz="2000" b="1" dirty="0" smtClean="0"/>
                        <a:t>50 813,46 </a:t>
                      </a:r>
                      <a:r>
                        <a:rPr lang="ru-RU" sz="2000" b="1" dirty="0" smtClean="0"/>
                        <a:t>руб.</a:t>
                      </a:r>
                      <a:endParaRPr lang="ru-RU" sz="2000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 социальных работников  – </a:t>
                      </a:r>
                      <a:r>
                        <a:rPr lang="ru-RU" sz="2000" b="1" dirty="0" smtClean="0"/>
                        <a:t>57 012,99 </a:t>
                      </a:r>
                      <a:r>
                        <a:rPr lang="ru-RU" sz="2000" b="1" dirty="0" smtClean="0"/>
                        <a:t>руб.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622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26539"/>
            <a:ext cx="7272808" cy="54789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749026"/>
            <a:ext cx="7272808" cy="400110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Ассигнования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на виды социальной поддержки </a:t>
            </a:r>
            <a:endParaRPr lang="ru-RU" sz="2000" dirty="0">
              <a:solidFill>
                <a:prstClr val="black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229600" cy="524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456384"/>
                <a:gridCol w="2057400"/>
                <a:gridCol w="2057400"/>
              </a:tblGrid>
              <a:tr h="7775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 </a:t>
                      </a:r>
                    </a:p>
                    <a:p>
                      <a:r>
                        <a:rPr lang="ru-RU" sz="1400" dirty="0" err="1" smtClean="0"/>
                        <a:t>п</a:t>
                      </a:r>
                      <a:r>
                        <a:rPr lang="ru-RU" sz="1400" dirty="0" smtClean="0"/>
                        <a:t>/</a:t>
                      </a:r>
                      <a:r>
                        <a:rPr lang="ru-RU" sz="1400" dirty="0" err="1" smtClean="0"/>
                        <a:t>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Виды</a:t>
                      </a:r>
                      <a:r>
                        <a:rPr lang="ru-RU" sz="1400" baseline="0" dirty="0" smtClean="0"/>
                        <a:t> социальной поддержки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Численность получателей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Сумма (тыс.руб.)</a:t>
                      </a:r>
                      <a:endParaRPr lang="ru-RU" sz="1400" dirty="0"/>
                    </a:p>
                  </a:txBody>
                  <a:tcPr/>
                </a:tc>
              </a:tr>
              <a:tr h="30252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Социальные</a:t>
                      </a:r>
                      <a:r>
                        <a:rPr lang="ru-RU" sz="1200" baseline="0" dirty="0" smtClean="0"/>
                        <a:t> выплаты инвалидам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667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8520,0</a:t>
                      </a:r>
                      <a:endParaRPr lang="ru-RU" sz="1200" dirty="0"/>
                    </a:p>
                  </a:txBody>
                  <a:tcPr/>
                </a:tc>
              </a:tr>
              <a:tr h="21972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Выплаты ВОВ и </a:t>
                      </a:r>
                      <a:r>
                        <a:rPr lang="ru-RU" sz="1200" dirty="0" smtClean="0"/>
                        <a:t>ветеранам</a:t>
                      </a:r>
                      <a:r>
                        <a:rPr lang="ru-RU" sz="1200" baseline="0" dirty="0" smtClean="0"/>
                        <a:t> боевых действий, чл.семей погиб(умерших)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127,3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Выплаты ветеранам труда, донорам, реабилитированным, ветеранам</a:t>
                      </a:r>
                      <a:r>
                        <a:rPr lang="ru-RU" sz="1200" baseline="0" dirty="0" smtClean="0"/>
                        <a:t> военной службы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10478,0</a:t>
                      </a:r>
                      <a:endParaRPr lang="ru-RU" sz="1200" dirty="0"/>
                    </a:p>
                  </a:txBody>
                  <a:tcPr/>
                </a:tc>
              </a:tr>
              <a:tr h="28625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Доноры России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661,4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 получающие компенсацию на ВКР (взнос</a:t>
                      </a:r>
                      <a:r>
                        <a:rPr lang="ru-RU" sz="1200" baseline="0" dirty="0" smtClean="0"/>
                        <a:t> на </a:t>
                      </a:r>
                      <a:r>
                        <a:rPr lang="ru-RU" sz="1200" baseline="0" dirty="0" err="1" smtClean="0"/>
                        <a:t>кап.ремонт</a:t>
                      </a:r>
                      <a:r>
                        <a:rPr lang="ru-RU" sz="1200" baseline="0" dirty="0" smtClean="0"/>
                        <a:t>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112,6</a:t>
                      </a:r>
                      <a:endParaRPr lang="ru-RU" sz="1200" dirty="0"/>
                    </a:p>
                  </a:txBody>
                  <a:tcPr/>
                </a:tc>
              </a:tr>
              <a:tr h="28078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Выплаты специалистам на</a:t>
                      </a:r>
                      <a:r>
                        <a:rPr lang="ru-RU" sz="1200" baseline="0" dirty="0" smtClean="0"/>
                        <a:t> селе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42134,5</a:t>
                      </a:r>
                      <a:endParaRPr lang="ru-RU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Поддержка семей с детьми: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  <a:tr h="26465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 виды детского пособия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643  (920 детей)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54528,01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Многодетные </a:t>
                      </a:r>
                      <a:r>
                        <a:rPr lang="ru-RU" sz="1200" dirty="0" smtClean="0"/>
                        <a:t>семьи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298/ 1011(дети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4513,2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Региональный материнский капитал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800,0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Оздоровление детей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577,3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РМСК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2095,6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82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26539"/>
            <a:ext cx="7272808" cy="54789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749026"/>
            <a:ext cx="7272808" cy="400110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Ассигнования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на виды социальной поддержки </a:t>
            </a:r>
            <a:endParaRPr lang="ru-RU" sz="2000" dirty="0">
              <a:solidFill>
                <a:prstClr val="black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755576" y="1340768"/>
          <a:ext cx="8229600" cy="459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456384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 </a:t>
                      </a:r>
                    </a:p>
                    <a:p>
                      <a:r>
                        <a:rPr lang="ru-RU" sz="1400" dirty="0" err="1" smtClean="0"/>
                        <a:t>п</a:t>
                      </a:r>
                      <a:r>
                        <a:rPr lang="ru-RU" sz="1400" dirty="0" smtClean="0"/>
                        <a:t>/</a:t>
                      </a:r>
                      <a:r>
                        <a:rPr lang="ru-RU" sz="1400" dirty="0" err="1" smtClean="0"/>
                        <a:t>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Виды</a:t>
                      </a:r>
                      <a:r>
                        <a:rPr lang="ru-RU" sz="1400" baseline="0" dirty="0" smtClean="0"/>
                        <a:t> социальной поддержки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Численность получателей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Сумма (тыс.руб.)</a:t>
                      </a:r>
                      <a:endParaRPr lang="ru-RU" sz="1400" dirty="0"/>
                    </a:p>
                  </a:txBody>
                  <a:tcPr/>
                </a:tc>
              </a:tr>
              <a:tr h="4270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Адресная социальная</a:t>
                      </a:r>
                      <a:r>
                        <a:rPr lang="ru-RU" sz="1200" baseline="0" dirty="0" smtClean="0"/>
                        <a:t> помощь</a:t>
                      </a:r>
                    </a:p>
                    <a:p>
                      <a:r>
                        <a:rPr lang="ru-RU" sz="1200" baseline="0" dirty="0" smtClean="0"/>
                        <a:t>в том числе: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401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10335,5</a:t>
                      </a:r>
                      <a:endParaRPr lang="ru-RU" sz="1200" dirty="0"/>
                    </a:p>
                  </a:txBody>
                  <a:tcPr/>
                </a:tc>
              </a:tr>
              <a:tr h="25982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 виде единовременной выплаты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540,5</a:t>
                      </a:r>
                      <a:endParaRPr lang="ru-RU" sz="1200" dirty="0"/>
                    </a:p>
                  </a:txBody>
                  <a:tcPr/>
                </a:tc>
              </a:tr>
              <a:tr h="25982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натуральная помощь (продуктовые карты)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343,0</a:t>
                      </a:r>
                      <a:endParaRPr lang="ru-RU" sz="1200" dirty="0"/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 социальному контракту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9398,0</a:t>
                      </a:r>
                      <a:endParaRPr lang="ru-RU" sz="1200" dirty="0"/>
                    </a:p>
                  </a:txBody>
                  <a:tcPr/>
                </a:tc>
              </a:tr>
              <a:tr h="497552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гражданам,</a:t>
                      </a:r>
                      <a:r>
                        <a:rPr lang="ru-RU" sz="1200" baseline="0" dirty="0" smtClean="0"/>
                        <a:t> освободившимся из мест лишения свободы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54,0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Субсидия</a:t>
                      </a:r>
                      <a:r>
                        <a:rPr lang="ru-RU" sz="1200" baseline="0" dirty="0" smtClean="0"/>
                        <a:t> на оплату жилого помещения и коммунальных услуг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652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20045,7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Ежемесячное пособие лицам, имеющим особые</a:t>
                      </a:r>
                      <a:r>
                        <a:rPr lang="ru-RU" sz="1200" baseline="0" dirty="0" smtClean="0"/>
                        <a:t> заслуги перед РФ и Амурской областью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1648,8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Выплата социального пособия на погребение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218,6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Региональная доплата к пенсии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36763,4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Оздоровление</a:t>
                      </a:r>
                      <a:r>
                        <a:rPr lang="ru-RU" sz="1200" baseline="0" dirty="0" smtClean="0"/>
                        <a:t> пожилых граждан «Приозерье»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82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26539"/>
            <a:ext cx="7272808" cy="54789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749026"/>
            <a:ext cx="7272808" cy="707886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Проект «Финансовая поддержка семей при рождении детей» 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национального проекта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«Демография»</a:t>
            </a:r>
            <a:endParaRPr lang="ru-RU" sz="20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5175236"/>
              </p:ext>
            </p:extLst>
          </p:nvPr>
        </p:nvGraphicFramePr>
        <p:xfrm>
          <a:off x="755576" y="1700808"/>
          <a:ext cx="7992888" cy="3274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1653"/>
                <a:gridCol w="1730419"/>
                <a:gridCol w="1400816"/>
              </a:tblGrid>
              <a:tr h="717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мероприятия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численность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Сумма (млн.руб.)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ежемесячной выплаты,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назначаемой в случае рождения третьего ребенка или последующих детей до достижения ребенком возраста 3-х лет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124/134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14,3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7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Единовременная</a:t>
                      </a:r>
                      <a:r>
                        <a:rPr lang="ru-RU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выплата в связи с рождением первого ребенка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7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Региональный материнский (семейный) капитал при рождении второго ребенка (РМСК)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2,1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37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26539"/>
            <a:ext cx="7272808" cy="54789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749026"/>
            <a:ext cx="7272808" cy="400110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Проект «Старшее поколение»</a:t>
            </a:r>
            <a:endParaRPr lang="ru-RU" sz="2000" dirty="0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4710510"/>
              </p:ext>
            </p:extLst>
          </p:nvPr>
        </p:nvGraphicFramePr>
        <p:xfrm>
          <a:off x="866990" y="1697882"/>
          <a:ext cx="8064896" cy="4336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228"/>
                <a:gridCol w="1748334"/>
                <a:gridCol w="1748334"/>
              </a:tblGrid>
              <a:tr h="567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показатели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 выездов (шт.)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Численность получателей (чел.)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66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Социальная служба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«Мобильная бригада»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Доставка граждан 65+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401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758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807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Отделение социального обслуживания на дому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 пожилого возраста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инвалидов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Основные показатели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сел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Численность получателей (чел.)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социальных услуг 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- 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405 </a:t>
                      </a: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Гарантированных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395</a:t>
                      </a:r>
                      <a:endParaRPr lang="ru-RU" sz="1400" b="1" baseline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Дополнительных - </a:t>
                      </a:r>
                      <a:r>
                        <a:rPr lang="ru-RU" sz="14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83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Приемная семья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9651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26539"/>
            <a:ext cx="7272808" cy="54789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СОЦИАЛЬНАЯ ЗАЩИТА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0988" y="201129"/>
            <a:ext cx="876636" cy="10957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749026"/>
            <a:ext cx="7272808" cy="707886"/>
          </a:xfrm>
          <a:prstGeom prst="rect">
            <a:avLst/>
          </a:prstGeom>
          <a:solidFill>
            <a:srgbClr val="9933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Государственная социальная поддержка на основании социального контракта за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2023 </a:t>
            </a:r>
            <a:r>
              <a:rPr lang="ru-RU" sz="2000" b="1" dirty="0" smtClean="0">
                <a:solidFill>
                  <a:prstClr val="whit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год</a:t>
            </a:r>
            <a:endParaRPr lang="ru-RU" sz="2000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5175236"/>
              </p:ext>
            </p:extLst>
          </p:nvPr>
        </p:nvGraphicFramePr>
        <p:xfrm>
          <a:off x="755576" y="1700808"/>
          <a:ext cx="7992888" cy="4406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1653"/>
                <a:gridCol w="1730419"/>
                <a:gridCol w="1400816"/>
              </a:tblGrid>
              <a:tr h="717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Наименование мероприятия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численность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Сумма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(тыс.руб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5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</a:t>
                      </a:r>
                      <a:r>
                        <a:rPr lang="ru-RU" sz="16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работы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2217,9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6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Индивидуальная предпринимательская 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5980,0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4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Ведение личного подсобного хозяйства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1200,0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Преодоление трудной жизненной ситуации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Обучение в рамках соц.контракта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7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9,4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373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1318</TotalTime>
  <Words>529</Words>
  <Application>Microsoft Office PowerPoint</Application>
  <PresentationFormat>Экран (4:3)</PresentationFormat>
  <Paragraphs>183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СОЦИАЛЬНАЯ ЗАЩИТА в 2023 г.</vt:lpstr>
      <vt:lpstr>СОЦИАЛЬНАЯ ЗАЩИТА </vt:lpstr>
      <vt:lpstr>СОЦИАЛЬНАЯ ЗАЩИТА </vt:lpstr>
      <vt:lpstr>СОЦИАЛЬНАЯ ЗАЩИТА  </vt:lpstr>
      <vt:lpstr>СОЦИАЛЬНАЯ ЗАЩИТА  </vt:lpstr>
      <vt:lpstr>СОЦИАЛЬНАЯ ЗАЩИТА  </vt:lpstr>
      <vt:lpstr>СОЦИАЛЬНАЯ ЗАЩИТА  </vt:lpstr>
      <vt:lpstr>СОЦИАЛЬНАЯ ЗАЩИТА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ZAM</cp:lastModifiedBy>
  <cp:revision>105</cp:revision>
  <dcterms:created xsi:type="dcterms:W3CDTF">2020-02-09T13:29:09Z</dcterms:created>
  <dcterms:modified xsi:type="dcterms:W3CDTF">2024-02-29T06:45:54Z</dcterms:modified>
</cp:coreProperties>
</file>