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6"/>
  </p:notesMasterIdLst>
  <p:sldIdLst>
    <p:sldId id="263" r:id="rId2"/>
    <p:sldId id="267" r:id="rId3"/>
    <p:sldId id="265" r:id="rId4"/>
    <p:sldId id="266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8000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82" autoAdjust="0"/>
    <p:restoredTop sz="94717" autoAdjust="0"/>
  </p:normalViewPr>
  <p:slideViewPr>
    <p:cSldViewPr>
      <p:cViewPr>
        <p:scale>
          <a:sx n="80" d="100"/>
          <a:sy n="80" d="100"/>
        </p:scale>
        <p:origin x="-2562" y="-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6AA6D-6DF9-4007-B5E5-21D436EDC94C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BC03F-371B-4DC2-B27F-7B475981E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4199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BC03F-371B-4DC2-B27F-7B475981EC5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26539"/>
            <a:ext cx="7272808" cy="547897"/>
          </a:xfr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bg1"/>
                </a:solidFill>
              </a:rPr>
              <a:t>СОЦИАЛЬНАЯ ЗАЩИТА</a:t>
            </a:r>
            <a:r>
              <a:rPr lang="ru-RU" sz="2400" b="1" dirty="0" smtClean="0">
                <a:solidFill>
                  <a:schemeClr val="bg1"/>
                </a:solidFill>
              </a:rPr>
              <a:t>  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88" y="201129"/>
            <a:ext cx="876636" cy="10957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1680" y="749026"/>
            <a:ext cx="7272808" cy="400110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smtClean="0">
                <a:solidFill>
                  <a:prstClr val="whit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Национальный проект </a:t>
            </a:r>
            <a:r>
              <a:rPr lang="ru-RU" sz="2000" b="1" dirty="0" smtClean="0">
                <a:solidFill>
                  <a:prstClr val="whit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«Демография»</a:t>
            </a:r>
            <a:endParaRPr lang="ru-RU" sz="2000" dirty="0">
              <a:solidFill>
                <a:prstClr val="black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05175236"/>
              </p:ext>
            </p:extLst>
          </p:nvPr>
        </p:nvGraphicFramePr>
        <p:xfrm>
          <a:off x="857224" y="1204087"/>
          <a:ext cx="7959828" cy="5653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9828"/>
              </a:tblGrid>
              <a:tr h="5643602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I.</a:t>
                      </a:r>
                      <a:r>
                        <a:rPr lang="ru-RU" sz="16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u="sng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Финансовая поддержка семей при рождении детей:</a:t>
                      </a:r>
                      <a:endParaRPr lang="ru-RU" sz="1800" b="1" i="1" u="sng" kern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1.</a:t>
                      </a:r>
                      <a:r>
                        <a:rPr lang="ru-RU" sz="1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Постановление Правительства Амурской области « Об утверждении Порядка предоставления ежемесячной денежной выплаты семьям, родившим (усыновившим) третьего или последующего ребенка, до достижения им возраста трех лет и порядка учета доходов при расчете среднедушевого дохода семьи в целях определения нуждаемости в социальной поддержке»  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от 28 июня 2012 г. N 338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2. </a:t>
                      </a:r>
                      <a:r>
                        <a:rPr lang="ru-RU" sz="1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Постановление Правительства Амурской области  « Об утверждении Порядка предоставления регионального материнского  (семейного) капитала при рождении второго ребенка» 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от 25 февраля 2019 г. N 60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3. </a:t>
                      </a:r>
                      <a:r>
                        <a:rPr lang="ru-RU" sz="1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Постановление Правительства Амурской области  «Об утверждении Порядка предоставления единовременной выплаты при рождении первого ребенка» 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от 25 февраля 2019 г. N 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59.</a:t>
                      </a:r>
                      <a:endParaRPr lang="ru-RU" sz="16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i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600" b="1" i="1" u="sng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lang="ru-RU" sz="1600" b="1" i="1" u="sng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600" b="1" i="1" u="sng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u="sng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и реализация программы системной поддержки и повышения качества жизни граждан старшего поколения</a:t>
                      </a:r>
                      <a:r>
                        <a:rPr lang="ru-RU" sz="1800" b="1" u="sng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ru-RU" sz="1800" b="1" u="sng" kern="1200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Распоряжение Правительства Амурской области от 28.01.2019 N 8-р</a:t>
                      </a:r>
                      <a:b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(ред. от 28.03.2019) "Об утверждении Перечня мероприятий, направленных на обеспечение доставки лиц старше 65 лет, проживающих в сельской местности, в медицинские организации Амурской области, в том числе для проведения дополнительных </a:t>
                      </a:r>
                      <a:r>
                        <a:rPr lang="ru-RU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скринингов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на выявление отдельных социально значимых неинфекционных 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заболеваний.</a:t>
                      </a:r>
                      <a:endParaRPr lang="ru-RU" sz="16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3373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26539"/>
            <a:ext cx="7272808" cy="547897"/>
          </a:xfr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bg1"/>
                </a:solidFill>
              </a:rPr>
              <a:t>СОЦИАЛЬНАЯ ЗАЩИТА</a:t>
            </a:r>
            <a:r>
              <a:rPr lang="ru-RU" sz="2400" b="1" dirty="0" smtClean="0">
                <a:solidFill>
                  <a:schemeClr val="bg1"/>
                </a:solidFill>
              </a:rPr>
              <a:t>  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88" y="201129"/>
            <a:ext cx="876636" cy="10957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1680" y="749026"/>
            <a:ext cx="7272808" cy="707886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whit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Проект «Финансовая поддержка семей при рождении детей»  </a:t>
            </a:r>
            <a:r>
              <a:rPr lang="ru-RU" sz="2000" b="1" dirty="0" err="1" smtClean="0">
                <a:solidFill>
                  <a:prstClr val="whit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нац.проекта</a:t>
            </a:r>
            <a:r>
              <a:rPr lang="ru-RU" sz="2000" b="1" dirty="0" smtClean="0">
                <a:solidFill>
                  <a:prstClr val="whit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 «Демография»</a:t>
            </a:r>
            <a:endParaRPr lang="ru-RU" sz="2000" dirty="0">
              <a:solidFill>
                <a:prstClr val="black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05175236"/>
              </p:ext>
            </p:extLst>
          </p:nvPr>
        </p:nvGraphicFramePr>
        <p:xfrm>
          <a:off x="1000100" y="1714488"/>
          <a:ext cx="7072362" cy="4000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1896"/>
                <a:gridCol w="731784"/>
                <a:gridCol w="852392"/>
                <a:gridCol w="760472"/>
                <a:gridCol w="785818"/>
              </a:tblGrid>
              <a:tr h="2880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Наименование мероприятия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Численность (чел.)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Сумма (млн.руб.)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2022г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2023г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2022г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2023г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Предоставление ежемесячной выплаты,</a:t>
                      </a:r>
                      <a:r>
                        <a:rPr lang="ru-RU" sz="12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назначаемой в случае рождения третьего ребенка или последующих детей до достижения ребенком возраста 3-х лет (заявителей/детей)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166/178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124/134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23,4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14,3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8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Единовременная</a:t>
                      </a:r>
                      <a:r>
                        <a:rPr lang="ru-RU" sz="1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выплата в связи с рождением первого ребенка  (детей)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1,2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07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Региональный материнский (семейный) капитал при рождении второго ребенка (РМСК</a:t>
                      </a: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2,4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2,1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3373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26539"/>
            <a:ext cx="7272808" cy="547897"/>
          </a:xfr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bg1"/>
                </a:solidFill>
              </a:rPr>
              <a:t>СОЦИАЛЬНАЯ ЗАЩИТА</a:t>
            </a:r>
            <a:r>
              <a:rPr lang="ru-RU" sz="2400" b="1" dirty="0" smtClean="0">
                <a:solidFill>
                  <a:schemeClr val="bg1"/>
                </a:solidFill>
              </a:rPr>
              <a:t>  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88" y="201129"/>
            <a:ext cx="876636" cy="10957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1680" y="749026"/>
            <a:ext cx="7272808" cy="707886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whit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Проект «Старшее поколение»  </a:t>
            </a:r>
            <a:r>
              <a:rPr lang="ru-RU" sz="2000" b="1" dirty="0" err="1" smtClean="0">
                <a:solidFill>
                  <a:prstClr val="whit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нац.проекта</a:t>
            </a:r>
            <a:r>
              <a:rPr lang="ru-RU" sz="2000" b="1" dirty="0" smtClean="0">
                <a:solidFill>
                  <a:prstClr val="whit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 «Демография»</a:t>
            </a:r>
            <a:endParaRPr lang="ru-RU" sz="2000" dirty="0">
              <a:solidFill>
                <a:prstClr val="black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05175236"/>
              </p:ext>
            </p:extLst>
          </p:nvPr>
        </p:nvGraphicFramePr>
        <p:xfrm>
          <a:off x="755576" y="1700808"/>
          <a:ext cx="7992887" cy="3963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864096"/>
                <a:gridCol w="864096"/>
                <a:gridCol w="720080"/>
                <a:gridCol w="864096"/>
                <a:gridCol w="936104"/>
                <a:gridCol w="792087"/>
              </a:tblGrid>
              <a:tr h="288032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Социальная служба «Мобильная бригада»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Наименование мероприятия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Кол-во</a:t>
                      </a:r>
                      <a:r>
                        <a:rPr lang="ru-RU" sz="16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выездов (шт.)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Численность получателей (чел.)</a:t>
                      </a:r>
                      <a:endParaRPr lang="ru-RU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2021г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2022г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2023г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2021г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2022г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2023г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435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Диспансеризация </a:t>
                      </a:r>
                      <a:endParaRPr lang="ru-RU" sz="1200" b="1" baseline="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71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413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198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398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6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Доставка продуктов питания и лекарств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249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175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271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249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175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271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Вакцинация от </a:t>
                      </a:r>
                      <a:r>
                        <a:rPr lang="en-US" sz="12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Covid</a:t>
                      </a:r>
                      <a:r>
                        <a:rPr lang="en-US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- 19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66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628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Медицинские услуги (доставка врача</a:t>
                      </a:r>
                      <a:r>
                        <a:rPr lang="ru-RU" sz="1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на дом)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68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Социально-психологические услуги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7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439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247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401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1343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405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758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3373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26539"/>
            <a:ext cx="7272808" cy="547897"/>
          </a:xfr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bg1"/>
                </a:solidFill>
              </a:rPr>
              <a:t>СОЦИАЛЬНАЯ ЗАЩИТА</a:t>
            </a:r>
            <a:r>
              <a:rPr lang="ru-RU" sz="2400" b="1" dirty="0" smtClean="0">
                <a:solidFill>
                  <a:schemeClr val="bg1"/>
                </a:solidFill>
              </a:rPr>
              <a:t>  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88" y="201129"/>
            <a:ext cx="876636" cy="10957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1680" y="749026"/>
            <a:ext cx="7272808" cy="707886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whit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Проект «Старшее поколение»  </a:t>
            </a:r>
            <a:r>
              <a:rPr lang="ru-RU" sz="2000" b="1" dirty="0" smtClean="0">
                <a:solidFill>
                  <a:prstClr val="whit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национального проекта </a:t>
            </a:r>
            <a:r>
              <a:rPr lang="ru-RU" sz="2000" b="1" dirty="0" smtClean="0">
                <a:solidFill>
                  <a:prstClr val="whit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«Демография»</a:t>
            </a:r>
            <a:endParaRPr lang="ru-RU" sz="2000" dirty="0">
              <a:solidFill>
                <a:prstClr val="black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05175236"/>
              </p:ext>
            </p:extLst>
          </p:nvPr>
        </p:nvGraphicFramePr>
        <p:xfrm>
          <a:off x="571472" y="1785926"/>
          <a:ext cx="8245580" cy="4224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152128"/>
                <a:gridCol w="1363592"/>
                <a:gridCol w="1285884"/>
                <a:gridCol w="714380"/>
                <a:gridCol w="812608"/>
                <a:gridCol w="1044780"/>
              </a:tblGrid>
              <a:tr h="288032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Отделение социального обслуживания на дому граждан пожилого возраста и инвалидов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0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Наименование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мероприятия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Численность получателей (чел.)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Численность услуг (шт.)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2021г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2022г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2023г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2021г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2022г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2023г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435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Предоставление социальных</a:t>
                      </a:r>
                      <a:r>
                        <a:rPr lang="ru-RU" sz="12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услуг  всего, в том числе: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69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102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597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372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405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6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г</a:t>
                      </a: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арантированных 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306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278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395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дополнительных 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291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Технология «Приемная семья»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Совместное проживание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Полный спектр услуг.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7749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(Средняя Полтавка, Орловка, </a:t>
                      </a:r>
                      <a:r>
                        <a:rPr lang="ru-RU" sz="12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Семидомка</a:t>
                      </a: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2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Новопетровка</a:t>
                      </a: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(Орловка, </a:t>
                      </a:r>
                      <a:r>
                        <a:rPr lang="ru-RU" sz="12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Семидомка</a:t>
                      </a: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2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Новопетровка</a:t>
                      </a: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Константиновка)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2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Крестовоздвиженка</a:t>
                      </a: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2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Семидомка</a:t>
                      </a: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Константиновка)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3373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1091</TotalTime>
  <Words>307</Words>
  <Application>Microsoft Office PowerPoint</Application>
  <PresentationFormat>Экран (4:3)</PresentationFormat>
  <Paragraphs>125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Исполнительная</vt:lpstr>
      <vt:lpstr>СОЦИАЛЬНАЯ ЗАЩИТА  </vt:lpstr>
      <vt:lpstr>СОЦИАЛЬНАЯ ЗАЩИТА  </vt:lpstr>
      <vt:lpstr>СОЦИАЛЬНАЯ ЗАЩИТА  </vt:lpstr>
      <vt:lpstr>СОЦИАЛЬНАЯ ЗАЩИТА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ZAM</cp:lastModifiedBy>
  <cp:revision>84</cp:revision>
  <dcterms:created xsi:type="dcterms:W3CDTF">2020-02-09T13:29:09Z</dcterms:created>
  <dcterms:modified xsi:type="dcterms:W3CDTF">2024-02-29T01:26:09Z</dcterms:modified>
</cp:coreProperties>
</file>